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sldIdLst>
    <p:sldId id="256" r:id="rId2"/>
    <p:sldId id="325" r:id="rId3"/>
    <p:sldId id="337" r:id="rId4"/>
    <p:sldId id="336" r:id="rId5"/>
    <p:sldId id="335" r:id="rId6"/>
    <p:sldId id="338" r:id="rId7"/>
    <p:sldId id="339" r:id="rId8"/>
    <p:sldId id="340" r:id="rId9"/>
    <p:sldId id="341" r:id="rId10"/>
    <p:sldId id="342" r:id="rId11"/>
    <p:sldId id="343" r:id="rId12"/>
    <p:sldId id="344" r:id="rId13"/>
    <p:sldId id="345" r:id="rId14"/>
    <p:sldId id="346" r:id="rId15"/>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0595" name="Rectangle 3"/>
          <p:cNvSpPr>
            <a:spLocks noGrp="1" noChangeArrowheads="1"/>
          </p:cNvSpPr>
          <p:nvPr>
            <p:ph type="dt" idx="1"/>
          </p:nvPr>
        </p:nvSpPr>
        <p:spPr bwMode="auto">
          <a:xfrm>
            <a:off x="1588"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110597"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0598" name="Rectangle 6"/>
          <p:cNvSpPr>
            <a:spLocks noGrp="1" noChangeArrowheads="1"/>
          </p:cNvSpPr>
          <p:nvPr>
            <p:ph type="ftr" sz="quarter" idx="4"/>
          </p:nvPr>
        </p:nvSpPr>
        <p:spPr bwMode="auto">
          <a:xfrm>
            <a:off x="381635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110599" name="Rectangle 7"/>
          <p:cNvSpPr>
            <a:spLocks noGrp="1" noChangeArrowheads="1"/>
          </p:cNvSpPr>
          <p:nvPr>
            <p:ph type="sldNum" sz="quarter" idx="5"/>
          </p:nvPr>
        </p:nvSpPr>
        <p:spPr bwMode="auto">
          <a:xfrm>
            <a:off x="1588"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457327CF-A62C-449F-A139-8EDC8CC93D6A}" type="slidenum">
              <a:rPr lang="ar-SA"/>
              <a:pPr>
                <a:defRPr/>
              </a:pPr>
              <a:t>‹#›</a:t>
            </a:fld>
            <a:endParaRPr lang="en-US"/>
          </a:p>
        </p:txBody>
      </p:sp>
    </p:spTree>
    <p:extLst>
      <p:ext uri="{BB962C8B-B14F-4D97-AF65-F5344CB8AC3E}">
        <p14:creationId xmlns:p14="http://schemas.microsoft.com/office/powerpoint/2010/main" val="427898604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pPr>
              <a:defRPr/>
            </a:pPr>
            <a:fld id="{457327CF-A62C-449F-A139-8EDC8CC93D6A}" type="slidenum">
              <a:rPr lang="ar-SA"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ar-IQ"/>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ar-IQ"/>
              </a:p>
            </p:txBody>
          </p:sp>
        </p:grpSp>
      </p:grpSp>
      <p:sp>
        <p:nvSpPr>
          <p:cNvPr id="12391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2391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C6B57E1E-BAF0-4C66-A3CC-29AE6515A8F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4B0B451-4EA2-46C4-85D1-E8B00B08899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1DBCC32-4844-4810-AB71-31A424AB302E}"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2D9B6DD-6D44-4152-BAD9-B431EBFCB93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2D889B-2FB2-4811-A7A2-5AA646CB423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DA660AD-3558-42FA-821D-2E95AC1366F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E6C0FF0-792A-44BA-9FA5-F65F8A9D27C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6877EA7-8198-4746-8A6B-6D90BF69B95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0B45129-C6E4-441F-B41F-A519F1C50CA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5BA0C31-ECAB-4C51-97E9-8CCEA414801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F121D93-17D0-49C9-B0C7-EB873FFD6C7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2288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2288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288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ar-IQ"/>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2289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2289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E4A7BCF-D558-4A42-A15B-21A54D0F9E7C}" type="slidenum">
              <a:rPr lang="ar-SA"/>
              <a:pPr>
                <a:defRPr/>
              </a:pPr>
              <a:t>‹#›</a:t>
            </a:fld>
            <a:endParaRPr lang="en-US"/>
          </a:p>
        </p:txBody>
      </p:sp>
      <p:sp>
        <p:nvSpPr>
          <p:cNvPr id="12289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ar-IQ"/>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pitchFamily="34" charset="0"/>
        </a:defRPr>
      </a:lvl2pPr>
      <a:lvl3pPr algn="l" rtl="1" eaLnBrk="0" fontAlgn="base" hangingPunct="0">
        <a:spcBef>
          <a:spcPct val="0"/>
        </a:spcBef>
        <a:spcAft>
          <a:spcPct val="0"/>
        </a:spcAft>
        <a:defRPr sz="4200">
          <a:solidFill>
            <a:schemeClr val="tx2"/>
          </a:solidFill>
          <a:latin typeface="Times New Roman" pitchFamily="18" charset="0"/>
          <a:cs typeface="Arial" pitchFamily="34" charset="0"/>
        </a:defRPr>
      </a:lvl3pPr>
      <a:lvl4pPr algn="l" rtl="1" eaLnBrk="0" fontAlgn="base" hangingPunct="0">
        <a:spcBef>
          <a:spcPct val="0"/>
        </a:spcBef>
        <a:spcAft>
          <a:spcPct val="0"/>
        </a:spcAft>
        <a:defRPr sz="4200">
          <a:solidFill>
            <a:schemeClr val="tx2"/>
          </a:solidFill>
          <a:latin typeface="Times New Roman" pitchFamily="18" charset="0"/>
          <a:cs typeface="Arial" pitchFamily="34" charset="0"/>
        </a:defRPr>
      </a:lvl4pPr>
      <a:lvl5pPr algn="l" rtl="1"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l" rtl="1" fontAlgn="base">
        <a:spcBef>
          <a:spcPct val="0"/>
        </a:spcBef>
        <a:spcAft>
          <a:spcPct val="0"/>
        </a:spcAft>
        <a:defRPr sz="4200">
          <a:solidFill>
            <a:schemeClr val="tx2"/>
          </a:solidFill>
          <a:latin typeface="Times New Roman" pitchFamily="18" charset="0"/>
          <a:cs typeface="Arial" pitchFamily="34" charset="0"/>
        </a:defRPr>
      </a:lvl6pPr>
      <a:lvl7pPr marL="914400" algn="l" rtl="1" fontAlgn="base">
        <a:spcBef>
          <a:spcPct val="0"/>
        </a:spcBef>
        <a:spcAft>
          <a:spcPct val="0"/>
        </a:spcAft>
        <a:defRPr sz="4200">
          <a:solidFill>
            <a:schemeClr val="tx2"/>
          </a:solidFill>
          <a:latin typeface="Times New Roman" pitchFamily="18" charset="0"/>
          <a:cs typeface="Arial" pitchFamily="34" charset="0"/>
        </a:defRPr>
      </a:lvl7pPr>
      <a:lvl8pPr marL="1371600" algn="l" rtl="1" fontAlgn="base">
        <a:spcBef>
          <a:spcPct val="0"/>
        </a:spcBef>
        <a:spcAft>
          <a:spcPct val="0"/>
        </a:spcAft>
        <a:defRPr sz="4200">
          <a:solidFill>
            <a:schemeClr val="tx2"/>
          </a:solidFill>
          <a:latin typeface="Times New Roman" pitchFamily="18" charset="0"/>
          <a:cs typeface="Arial" pitchFamily="34" charset="0"/>
        </a:defRPr>
      </a:lvl8pPr>
      <a:lvl9pPr marL="1828800" algn="l" rtl="1"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noFill/>
        </p:spPr>
        <p:txBody>
          <a:bodyPr/>
          <a:lstStyle/>
          <a:p>
            <a:pPr eaLnBrk="1" hangingPunct="1"/>
            <a:r>
              <a:rPr lang="en-US" dirty="0" smtClean="0"/>
              <a:t>Histology</a:t>
            </a:r>
          </a:p>
        </p:txBody>
      </p:sp>
      <p:sp>
        <p:nvSpPr>
          <p:cNvPr id="3075" name="Rectangle 3"/>
          <p:cNvSpPr>
            <a:spLocks noGrp="1" noChangeArrowheads="1"/>
          </p:cNvSpPr>
          <p:nvPr>
            <p:ph type="subTitle" idx="1"/>
          </p:nvPr>
        </p:nvSpPr>
        <p:spPr/>
        <p:txBody>
          <a:bodyPr/>
          <a:lstStyle/>
          <a:p>
            <a:pPr eaLnBrk="1" hangingPunct="1"/>
            <a:r>
              <a:rPr lang="en-US" dirty="0" smtClean="0">
                <a:latin typeface="+mj-lt"/>
              </a:rPr>
              <a:t>Digestive system</a:t>
            </a:r>
          </a:p>
          <a:p>
            <a:pPr eaLnBrk="1" hangingPunct="1"/>
            <a:r>
              <a:rPr lang="en-US" dirty="0" smtClean="0"/>
              <a:t>By: </a:t>
            </a:r>
            <a:r>
              <a:rPr lang="en-US" sz="2000" i="1" dirty="0" smtClean="0">
                <a:solidFill>
                  <a:srgbClr val="C00000"/>
                </a:solidFill>
              </a:rPr>
              <a:t>Dr. Ammar Ismail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i="1" dirty="0" smtClean="0"/>
              <a:t>Stomach  :</a:t>
            </a:r>
            <a:r>
              <a:rPr lang="en-US" dirty="0" smtClean="0"/>
              <a:t/>
            </a:r>
            <a:br>
              <a:rPr lang="en-US" dirty="0" smtClean="0"/>
            </a:br>
            <a:endParaRPr lang="en-US" dirty="0"/>
          </a:p>
        </p:txBody>
      </p:sp>
      <p:sp>
        <p:nvSpPr>
          <p:cNvPr id="4" name="عنصر نائب للنص 3"/>
          <p:cNvSpPr>
            <a:spLocks noGrp="1"/>
          </p:cNvSpPr>
          <p:nvPr>
            <p:ph type="body" sz="half" idx="2"/>
          </p:nvPr>
        </p:nvSpPr>
        <p:spPr/>
        <p:txBody>
          <a:bodyPr/>
          <a:lstStyle/>
          <a:p>
            <a:pPr algn="just" rtl="0"/>
            <a:r>
              <a:rPr lang="en-US" sz="1800" i="1" dirty="0" smtClean="0"/>
              <a:t>It’s the most dilated region of the alimentary canal , its sac like structure responsible for chemical digestion (enzymatic and hydrolytic breakdown of food ) .The stomach is lined extensively by glandular mucosa in carnivores , where as herbivorous animals have in addition to glandular region , anon glandular region lined with stratified squamous epithelium </a:t>
            </a:r>
            <a:endParaRPr lang="en-US" sz="1800" dirty="0"/>
          </a:p>
        </p:txBody>
      </p:sp>
      <p:pic>
        <p:nvPicPr>
          <p:cNvPr id="3074" name="Picture 2" descr="C:\Users\anatomy\Desktop\images.jpg"/>
          <p:cNvPicPr>
            <a:picLocks noGrp="1" noChangeAspect="1" noChangeArrowheads="1"/>
          </p:cNvPicPr>
          <p:nvPr>
            <p:ph idx="1"/>
          </p:nvPr>
        </p:nvPicPr>
        <p:blipFill>
          <a:blip r:embed="rId2" cstate="print"/>
          <a:srcRect/>
          <a:stretch>
            <a:fillRect/>
          </a:stretch>
        </p:blipFill>
        <p:spPr bwMode="auto">
          <a:xfrm>
            <a:off x="3998118" y="1066800"/>
            <a:ext cx="4307682" cy="4419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Non Glandular Region:</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i="1" dirty="0" smtClean="0"/>
              <a:t>Its greatest developed in Ruminants and is subdivided into rumen , reticulum and </a:t>
            </a:r>
            <a:r>
              <a:rPr lang="en-US" i="1" dirty="0" err="1" smtClean="0"/>
              <a:t>omasum</a:t>
            </a:r>
            <a:r>
              <a:rPr lang="en-US" i="1" dirty="0" smtClean="0"/>
              <a:t>. While it's absent in the carnivores and small region in Pig . In the Horse the non glandular region extends a considerable distance and end at the </a:t>
            </a:r>
            <a:r>
              <a:rPr lang="en-US" i="1" dirty="0" err="1" smtClean="0"/>
              <a:t>margoplicatus</a:t>
            </a:r>
            <a:r>
              <a:rPr lang="en-US" i="1" dirty="0" smtClean="0"/>
              <a:t> </a:t>
            </a:r>
            <a:r>
              <a:rPr lang="en-US" i="1" dirty="0" smtClean="0"/>
              <a:t>. The lining epithelium of non glandular region is stratified squamous and may be keratinized or non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Glandular Region :</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sz="2000" i="1" dirty="0" smtClean="0"/>
              <a:t>The mucosa of the glandular region has gastric longitudinal folds of mucosa and sub mucosa which disappear in the distended stomach .The epithelial lining of stomach </a:t>
            </a:r>
            <a:r>
              <a:rPr lang="en-US" sz="2000" i="1" dirty="0" err="1" smtClean="0"/>
              <a:t>invaginated</a:t>
            </a:r>
            <a:r>
              <a:rPr lang="en-US" sz="2000" i="1" dirty="0" smtClean="0"/>
              <a:t> into the mucosa , to forming gastric pits .the epithelium of stomach is secretary simple columnar and the lamina propria contain large number of gastric glands .</a:t>
            </a:r>
            <a:endParaRPr lang="en-US" sz="2000" dirty="0" smtClean="0"/>
          </a:p>
          <a:p>
            <a:pPr algn="just" rtl="0"/>
            <a:r>
              <a:rPr lang="en-US" sz="2000" i="1" dirty="0" smtClean="0"/>
              <a:t>According to the type and nature of gastric gland secretion the gastric mucosa divided into three region :</a:t>
            </a:r>
          </a:p>
          <a:p>
            <a:pPr algn="just" rtl="0"/>
            <a:endParaRPr lang="en-US" sz="2000" dirty="0" smtClean="0"/>
          </a:p>
          <a:p>
            <a:pPr algn="just" rtl="0"/>
            <a:r>
              <a:rPr lang="en-US" sz="2000" i="1" dirty="0" smtClean="0"/>
              <a:t>1 – Cardiac region .</a:t>
            </a:r>
            <a:endParaRPr lang="en-US" sz="2000" dirty="0" smtClean="0"/>
          </a:p>
          <a:p>
            <a:pPr algn="just" rtl="0"/>
            <a:r>
              <a:rPr lang="en-US" sz="2000" i="1" dirty="0" smtClean="0"/>
              <a:t>2 – </a:t>
            </a:r>
            <a:r>
              <a:rPr lang="en-US" sz="2000" i="1" dirty="0" err="1" smtClean="0"/>
              <a:t>Fundic</a:t>
            </a:r>
            <a:r>
              <a:rPr lang="en-US" sz="2000" i="1" dirty="0" smtClean="0"/>
              <a:t> region .</a:t>
            </a:r>
            <a:endParaRPr lang="en-US" sz="2000" dirty="0" smtClean="0"/>
          </a:p>
          <a:p>
            <a:pPr algn="just" rtl="0"/>
            <a:r>
              <a:rPr lang="en-US" sz="2000" i="1" dirty="0" smtClean="0"/>
              <a:t>3 – Pyloric region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352800" cy="1162050"/>
          </a:xfrm>
        </p:spPr>
        <p:txBody>
          <a:bodyPr/>
          <a:lstStyle/>
          <a:p>
            <a:pPr algn="just"/>
            <a:r>
              <a:rPr lang="en-US" i="1" dirty="0" smtClean="0"/>
              <a:t>Cell types in the gastric gland</a:t>
            </a:r>
            <a:endParaRPr lang="en-US" dirty="0"/>
          </a:p>
        </p:txBody>
      </p:sp>
      <p:sp>
        <p:nvSpPr>
          <p:cNvPr id="4" name="عنصر نائب للنص 3"/>
          <p:cNvSpPr>
            <a:spLocks noGrp="1"/>
          </p:cNvSpPr>
          <p:nvPr>
            <p:ph type="body" sz="half" idx="2"/>
          </p:nvPr>
        </p:nvSpPr>
        <p:spPr>
          <a:xfrm>
            <a:off x="609600" y="1435100"/>
            <a:ext cx="3886200" cy="4691063"/>
          </a:xfrm>
        </p:spPr>
        <p:txBody>
          <a:bodyPr/>
          <a:lstStyle/>
          <a:p>
            <a:pPr algn="just" rtl="0"/>
            <a:r>
              <a:rPr lang="en-US" i="1" dirty="0" smtClean="0"/>
              <a:t>The gland are diffuse with few cells in the </a:t>
            </a:r>
            <a:r>
              <a:rPr lang="en-US" i="1" dirty="0" err="1" smtClean="0"/>
              <a:t>cardia</a:t>
            </a:r>
            <a:r>
              <a:rPr lang="en-US" i="1" dirty="0" smtClean="0"/>
              <a:t> but are abundant and cellular in the </a:t>
            </a:r>
            <a:r>
              <a:rPr lang="en-US" i="1" dirty="0" err="1" smtClean="0"/>
              <a:t>fundus</a:t>
            </a:r>
            <a:r>
              <a:rPr lang="en-US" i="1" dirty="0" smtClean="0"/>
              <a:t> .There are five cell types in the gastric gland :</a:t>
            </a:r>
            <a:endParaRPr lang="en-US" dirty="0" smtClean="0"/>
          </a:p>
          <a:p>
            <a:pPr algn="just" rtl="0"/>
            <a:r>
              <a:rPr lang="en-US" i="1" dirty="0" smtClean="0"/>
              <a:t>1 – Stem cell: located at the neck of the gland , it divides to replaced the surface epithelium .</a:t>
            </a:r>
            <a:endParaRPr lang="en-US" dirty="0" smtClean="0"/>
          </a:p>
          <a:p>
            <a:pPr algn="just" rtl="0"/>
            <a:r>
              <a:rPr lang="en-US" i="1" dirty="0" smtClean="0"/>
              <a:t>2 – </a:t>
            </a:r>
            <a:r>
              <a:rPr lang="en-US" i="1" dirty="0" err="1" smtClean="0"/>
              <a:t>Parital</a:t>
            </a:r>
            <a:r>
              <a:rPr lang="en-US" i="1" dirty="0" smtClean="0"/>
              <a:t> (</a:t>
            </a:r>
            <a:r>
              <a:rPr lang="en-US" i="1" dirty="0" err="1" smtClean="0"/>
              <a:t>Oxyntic</a:t>
            </a:r>
            <a:r>
              <a:rPr lang="en-US" i="1" dirty="0" smtClean="0"/>
              <a:t> ) cells are large polyhedral with central nucleus and </a:t>
            </a:r>
            <a:r>
              <a:rPr lang="en-US" i="1" dirty="0" err="1" smtClean="0"/>
              <a:t>eosinophilic</a:t>
            </a:r>
            <a:r>
              <a:rPr lang="en-US" i="1" dirty="0" smtClean="0"/>
              <a:t> cytoplasm , they secrete the hydrochloric acid .</a:t>
            </a:r>
            <a:endParaRPr lang="en-US" dirty="0" smtClean="0"/>
          </a:p>
          <a:p>
            <a:pPr algn="just" rtl="0"/>
            <a:r>
              <a:rPr lang="en-US" i="1" dirty="0" smtClean="0"/>
              <a:t>3 – Mucous neck cell : at the neck of gland , secrete mucous .</a:t>
            </a:r>
            <a:endParaRPr lang="en-US" dirty="0" smtClean="0"/>
          </a:p>
          <a:p>
            <a:pPr algn="just" rtl="0"/>
            <a:r>
              <a:rPr lang="en-US" i="1" dirty="0" smtClean="0"/>
              <a:t>4 – Chief (</a:t>
            </a:r>
            <a:r>
              <a:rPr lang="en-US" i="1" dirty="0" err="1" smtClean="0"/>
              <a:t>zymogenic</a:t>
            </a:r>
            <a:r>
              <a:rPr lang="en-US" i="1" dirty="0" smtClean="0"/>
              <a:t> , peptic ) small basophilic cells secrete the enzyme </a:t>
            </a:r>
            <a:r>
              <a:rPr lang="en-US" i="1" dirty="0" err="1" smtClean="0"/>
              <a:t>pepsinogen</a:t>
            </a:r>
            <a:r>
              <a:rPr lang="en-US" i="1" dirty="0" smtClean="0"/>
              <a:t> which converted into pepsin by the gastric acid</a:t>
            </a:r>
            <a:endParaRPr lang="en-US" dirty="0" smtClean="0"/>
          </a:p>
          <a:p>
            <a:pPr algn="just" rtl="0"/>
            <a:r>
              <a:rPr lang="en-US" i="1" dirty="0" smtClean="0"/>
              <a:t>5 –</a:t>
            </a:r>
            <a:r>
              <a:rPr lang="en-US" i="1" dirty="0" err="1" smtClean="0"/>
              <a:t>Entero</a:t>
            </a:r>
            <a:r>
              <a:rPr lang="en-US" i="1" dirty="0" smtClean="0"/>
              <a:t> endocrine cell: Are diffuse population that are identified with specialized silver stain and are also known as </a:t>
            </a:r>
            <a:r>
              <a:rPr lang="en-US" i="1" dirty="0" err="1" smtClean="0"/>
              <a:t>argantaffin</a:t>
            </a:r>
            <a:r>
              <a:rPr lang="en-US" i="1" dirty="0" smtClean="0"/>
              <a:t> cells . The chemical messengers ( serotonin , </a:t>
            </a:r>
            <a:r>
              <a:rPr lang="en-US" i="1" dirty="0" err="1" smtClean="0"/>
              <a:t>gastrin</a:t>
            </a:r>
            <a:r>
              <a:rPr lang="en-US" i="1" dirty="0" smtClean="0"/>
              <a:t> , </a:t>
            </a:r>
            <a:r>
              <a:rPr lang="en-US" i="1" dirty="0" err="1" smtClean="0"/>
              <a:t>somatostain</a:t>
            </a:r>
            <a:r>
              <a:rPr lang="en-US" i="1" dirty="0" smtClean="0"/>
              <a:t> and </a:t>
            </a:r>
            <a:r>
              <a:rPr lang="en-US" i="1" dirty="0" err="1" smtClean="0"/>
              <a:t>entero</a:t>
            </a:r>
            <a:r>
              <a:rPr lang="en-US" i="1" dirty="0" smtClean="0"/>
              <a:t> glycogen </a:t>
            </a:r>
            <a:endParaRPr lang="en-US" dirty="0"/>
          </a:p>
        </p:txBody>
      </p:sp>
      <p:pic>
        <p:nvPicPr>
          <p:cNvPr id="4098" name="Picture 2" descr="C:\Users\anatomy\Desktop\images (1).jpg"/>
          <p:cNvPicPr>
            <a:picLocks noGrp="1" noChangeAspect="1" noChangeArrowheads="1"/>
          </p:cNvPicPr>
          <p:nvPr>
            <p:ph idx="1"/>
          </p:nvPr>
        </p:nvPicPr>
        <p:blipFill>
          <a:blip r:embed="rId2" cstate="print"/>
          <a:srcRect l="38357" b="16548"/>
          <a:stretch>
            <a:fillRect/>
          </a:stretch>
        </p:blipFill>
        <p:spPr bwMode="auto">
          <a:xfrm>
            <a:off x="4969668" y="1828800"/>
            <a:ext cx="3488532" cy="3200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smtClean="0"/>
              <a:t>Stomach  :</a:t>
            </a:r>
            <a:endParaRPr lang="en-US"/>
          </a:p>
        </p:txBody>
      </p:sp>
      <p:sp>
        <p:nvSpPr>
          <p:cNvPr id="3" name="عنصر نائب للمحتوى 2"/>
          <p:cNvSpPr>
            <a:spLocks noGrp="1"/>
          </p:cNvSpPr>
          <p:nvPr>
            <p:ph idx="1"/>
          </p:nvPr>
        </p:nvSpPr>
        <p:spPr/>
        <p:txBody>
          <a:bodyPr/>
          <a:lstStyle/>
          <a:p>
            <a:pPr algn="just" rtl="0"/>
            <a:r>
              <a:rPr lang="en-US" sz="2400" i="1" dirty="0" smtClean="0"/>
              <a:t>The lamina propria is loose cellular connective tissue with lymphatic cells present as a local population and part of gut associated lymphoid tissue.</a:t>
            </a:r>
            <a:endParaRPr lang="en-US" sz="2400" dirty="0" smtClean="0"/>
          </a:p>
          <a:p>
            <a:pPr algn="just" rtl="0"/>
            <a:r>
              <a:rPr lang="en-US" sz="2400" i="1" dirty="0" smtClean="0"/>
              <a:t>The </a:t>
            </a:r>
            <a:r>
              <a:rPr lang="en-US" sz="2400" i="1" dirty="0" err="1" smtClean="0"/>
              <a:t>muscularis</a:t>
            </a:r>
            <a:r>
              <a:rPr lang="en-US" sz="2400" i="1" dirty="0" smtClean="0"/>
              <a:t> mucosa is composed of several layers of smooth muscle fibers.  The sub mucosa is a glandular loose connective tissue .The </a:t>
            </a:r>
            <a:r>
              <a:rPr lang="en-US" sz="2400" i="1" dirty="0" err="1" smtClean="0"/>
              <a:t>muscularis</a:t>
            </a:r>
            <a:r>
              <a:rPr lang="en-US" sz="2400" i="1" dirty="0" smtClean="0"/>
              <a:t> </a:t>
            </a:r>
            <a:r>
              <a:rPr lang="en-US" sz="2400" i="1" dirty="0" err="1" smtClean="0"/>
              <a:t>externa</a:t>
            </a:r>
            <a:r>
              <a:rPr lang="en-US" sz="2400" i="1" dirty="0" smtClean="0"/>
              <a:t> consist of three layers of smooth muscle, oblique, circular and longitudinal .the </a:t>
            </a:r>
            <a:r>
              <a:rPr lang="en-US" sz="2400" i="1" dirty="0" err="1" smtClean="0"/>
              <a:t>serosa</a:t>
            </a:r>
            <a:r>
              <a:rPr lang="en-US" sz="2400" i="1" dirty="0" smtClean="0"/>
              <a:t> is covered by </a:t>
            </a:r>
            <a:r>
              <a:rPr lang="en-US" sz="2400" i="1" dirty="0" err="1" smtClean="0"/>
              <a:t>mesothelial</a:t>
            </a:r>
            <a:r>
              <a:rPr lang="en-US" sz="2400" i="1" dirty="0" smtClean="0"/>
              <a:t> cells continuous with the visceral </a:t>
            </a:r>
            <a:r>
              <a:rPr lang="en-US" sz="2400" i="1" dirty="0" err="1" smtClean="0"/>
              <a:t>periton</a:t>
            </a:r>
            <a:r>
              <a:rPr lang="en-US" sz="2400" i="1" dirty="0" smtClean="0"/>
              <a:t>.</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712787"/>
          </a:xfrm>
        </p:spPr>
        <p:txBody>
          <a:bodyPr/>
          <a:lstStyle/>
          <a:p>
            <a:pPr eaLnBrk="1" hangingPunct="1"/>
            <a:r>
              <a:rPr lang="en-US" sz="4000" b="1" i="1" dirty="0" smtClean="0"/>
              <a:t>Teeth</a:t>
            </a:r>
            <a:endParaRPr lang="en-US" dirty="0" smtClean="0"/>
          </a:p>
        </p:txBody>
      </p:sp>
      <p:sp>
        <p:nvSpPr>
          <p:cNvPr id="3" name="Content Placeholder 2"/>
          <p:cNvSpPr>
            <a:spLocks noGrp="1"/>
          </p:cNvSpPr>
          <p:nvPr>
            <p:ph idx="1"/>
          </p:nvPr>
        </p:nvSpPr>
        <p:spPr>
          <a:xfrm>
            <a:off x="381000" y="1600200"/>
            <a:ext cx="8305800" cy="4530725"/>
          </a:xfrm>
        </p:spPr>
        <p:txBody>
          <a:bodyPr/>
          <a:lstStyle/>
          <a:p>
            <a:pPr algn="just" rtl="0"/>
            <a:r>
              <a:rPr lang="en-US" sz="2400" i="1" dirty="0" smtClean="0"/>
              <a:t>There are two types of teeth in the domestic animal, short and long teeth .</a:t>
            </a:r>
            <a:endParaRPr lang="en-US" sz="2400" dirty="0" smtClean="0"/>
          </a:p>
          <a:p>
            <a:pPr algn="just" rtl="0"/>
            <a:r>
              <a:rPr lang="en-US" sz="2400" i="1" u="sng" dirty="0" smtClean="0"/>
              <a:t>Short teeth (</a:t>
            </a:r>
            <a:r>
              <a:rPr lang="en-US" sz="2400" i="1" u="sng" dirty="0" err="1" smtClean="0"/>
              <a:t>Brachydont</a:t>
            </a:r>
            <a:r>
              <a:rPr lang="en-US" sz="2400" i="1" u="sng" dirty="0" smtClean="0"/>
              <a:t> ):</a:t>
            </a:r>
            <a:r>
              <a:rPr lang="en-US" sz="2400" i="1" dirty="0" smtClean="0"/>
              <a:t> which are stopped to growth when erupted to the mouth cavity and its usually consist of crown which covered by enamel until the neck , neck and one or more root which covered by </a:t>
            </a:r>
            <a:r>
              <a:rPr lang="en-US" sz="2400" i="1" dirty="0" err="1" smtClean="0"/>
              <a:t>cementum</a:t>
            </a:r>
            <a:r>
              <a:rPr lang="en-US" sz="2400" i="1" dirty="0" smtClean="0"/>
              <a:t> and under the enamel and </a:t>
            </a:r>
            <a:r>
              <a:rPr lang="en-US" sz="2400" i="1" dirty="0" err="1" smtClean="0"/>
              <a:t>cementum</a:t>
            </a:r>
            <a:r>
              <a:rPr lang="en-US" sz="2400" i="1" dirty="0" smtClean="0"/>
              <a:t> the dentine extended which surrounded the pulp cavity .This type of teeth is found in the human , carnivores , incisive of ruminants and incisive of pig except the </a:t>
            </a:r>
            <a:r>
              <a:rPr lang="en-US" i="1" dirty="0" smtClean="0"/>
              <a:t>canine of wild pig.</a:t>
            </a:r>
            <a:endParaRPr lang="en-US" dirty="0" smtClean="0"/>
          </a:p>
          <a:p>
            <a:pPr algn="l" rtl="0"/>
            <a:endParaRPr lang="en-US" dirty="0" smtClean="0"/>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i="1" dirty="0" smtClean="0"/>
              <a:t>Teeth</a:t>
            </a:r>
            <a:endParaRPr lang="en-US" dirty="0" smtClean="0"/>
          </a:p>
        </p:txBody>
      </p:sp>
      <p:sp>
        <p:nvSpPr>
          <p:cNvPr id="4099" name="Rectangle 3"/>
          <p:cNvSpPr>
            <a:spLocks noGrp="1" noChangeArrowheads="1"/>
          </p:cNvSpPr>
          <p:nvPr>
            <p:ph idx="1"/>
          </p:nvPr>
        </p:nvSpPr>
        <p:spPr>
          <a:xfrm>
            <a:off x="609600" y="1600200"/>
            <a:ext cx="7924800" cy="4530725"/>
          </a:xfrm>
        </p:spPr>
        <p:txBody>
          <a:bodyPr/>
          <a:lstStyle/>
          <a:p>
            <a:pPr algn="just" rtl="0"/>
            <a:r>
              <a:rPr lang="en-US" sz="2400" i="1" u="sng" dirty="0" smtClean="0"/>
              <a:t>Long teeth (</a:t>
            </a:r>
            <a:r>
              <a:rPr lang="en-US" sz="2400" i="1" u="sng" dirty="0" err="1" smtClean="0"/>
              <a:t>Hypsodont</a:t>
            </a:r>
            <a:r>
              <a:rPr lang="en-US" sz="2400" i="1" u="sng" dirty="0" smtClean="0"/>
              <a:t> ):</a:t>
            </a:r>
            <a:r>
              <a:rPr lang="en-US" sz="2400" i="1" dirty="0" smtClean="0"/>
              <a:t> Which very long teeth and its growth continuous during the life of animal and its characterized by have no crown and neck but it have long body . and the external surface of tooth under the gum or upper the gum is covered by </a:t>
            </a:r>
            <a:r>
              <a:rPr lang="en-US" sz="2400" i="1" dirty="0" err="1" smtClean="0"/>
              <a:t>cementum</a:t>
            </a:r>
            <a:r>
              <a:rPr lang="en-US" sz="2400" i="1" dirty="0" smtClean="0"/>
              <a:t> and under the </a:t>
            </a:r>
            <a:r>
              <a:rPr lang="en-US" sz="2400" i="1" dirty="0" err="1" smtClean="0"/>
              <a:t>cementum</a:t>
            </a:r>
            <a:r>
              <a:rPr lang="en-US" sz="2400" i="1" dirty="0" smtClean="0"/>
              <a:t> found the enamel along the body of tooth and under the last there is dentine layer . This teeth found in the </a:t>
            </a:r>
            <a:r>
              <a:rPr lang="en-US" sz="2400" i="1" dirty="0" err="1" smtClean="0"/>
              <a:t>trusks</a:t>
            </a:r>
            <a:r>
              <a:rPr lang="en-US" sz="2400" i="1" dirty="0" smtClean="0"/>
              <a:t> or canine of wild pig and teeth of horse and cheek teeth of ruminants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descr="C:\Users\anatomy\Desktop\download.jpg"/>
          <p:cNvPicPr>
            <a:picLocks noGrp="1" noChangeAspect="1" noChangeArrowheads="1"/>
          </p:cNvPicPr>
          <p:nvPr>
            <p:ph sz="half" idx="2"/>
          </p:nvPr>
        </p:nvPicPr>
        <p:blipFill>
          <a:blip r:embed="rId2" cstate="print"/>
          <a:srcRect/>
          <a:stretch>
            <a:fillRect/>
          </a:stretch>
        </p:blipFill>
        <p:spPr bwMode="auto">
          <a:xfrm>
            <a:off x="4863926" y="2362200"/>
            <a:ext cx="3594274" cy="2370137"/>
          </a:xfrm>
          <a:prstGeom prst="rect">
            <a:avLst/>
          </a:prstGeom>
          <a:noFill/>
        </p:spPr>
      </p:pic>
      <p:pic>
        <p:nvPicPr>
          <p:cNvPr id="6" name="Picture 3" descr="C:\Users\anatomy\Desktop\images (1).jpg"/>
          <p:cNvPicPr>
            <a:picLocks noGrp="1" noChangeAspect="1" noChangeArrowheads="1"/>
          </p:cNvPicPr>
          <p:nvPr>
            <p:ph sz="half" idx="1"/>
          </p:nvPr>
        </p:nvPicPr>
        <p:blipFill>
          <a:blip r:embed="rId3" cstate="print"/>
          <a:srcRect/>
          <a:stretch>
            <a:fillRect/>
          </a:stretch>
        </p:blipFill>
        <p:spPr bwMode="auto">
          <a:xfrm>
            <a:off x="734422" y="2362200"/>
            <a:ext cx="3685178" cy="243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descr="C:\Users\anatomy\Desktop\images.jpg"/>
          <p:cNvPicPr>
            <a:picLocks noGrp="1" noChangeAspect="1" noChangeArrowheads="1"/>
          </p:cNvPicPr>
          <p:nvPr>
            <p:ph sz="half" idx="2"/>
          </p:nvPr>
        </p:nvPicPr>
        <p:blipFill>
          <a:blip r:embed="rId2" cstate="print"/>
          <a:srcRect l="9842"/>
          <a:stretch>
            <a:fillRect/>
          </a:stretch>
        </p:blipFill>
        <p:spPr bwMode="auto">
          <a:xfrm>
            <a:off x="5105400" y="1743543"/>
            <a:ext cx="3428999" cy="4352457"/>
          </a:xfrm>
          <a:prstGeom prst="rect">
            <a:avLst/>
          </a:prstGeom>
          <a:noFill/>
        </p:spPr>
      </p:pic>
      <p:pic>
        <p:nvPicPr>
          <p:cNvPr id="1028" name="Picture 4" descr="C:\Users\anatomy\Desktop\images (2).jpg"/>
          <p:cNvPicPr>
            <a:picLocks noGrp="1" noChangeAspect="1" noChangeArrowheads="1"/>
          </p:cNvPicPr>
          <p:nvPr>
            <p:ph sz="half" idx="1"/>
          </p:nvPr>
        </p:nvPicPr>
        <p:blipFill>
          <a:blip r:embed="rId3" cstate="print"/>
          <a:srcRect/>
          <a:stretch>
            <a:fillRect/>
          </a:stretch>
        </p:blipFill>
        <p:spPr bwMode="auto">
          <a:xfrm>
            <a:off x="972507" y="1828800"/>
            <a:ext cx="3523294" cy="441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Histological Structure of tooth</a:t>
            </a:r>
            <a:endParaRPr lang="en-US" dirty="0"/>
          </a:p>
        </p:txBody>
      </p:sp>
      <p:sp>
        <p:nvSpPr>
          <p:cNvPr id="3" name="عنصر نائب للمحتوى 2"/>
          <p:cNvSpPr>
            <a:spLocks noGrp="1"/>
          </p:cNvSpPr>
          <p:nvPr>
            <p:ph idx="1"/>
          </p:nvPr>
        </p:nvSpPr>
        <p:spPr/>
        <p:txBody>
          <a:bodyPr/>
          <a:lstStyle/>
          <a:p>
            <a:pPr algn="just" rtl="0"/>
            <a:r>
              <a:rPr lang="en-US" sz="2000" i="1" dirty="0" smtClean="0"/>
              <a:t>The tooth consist of four histological layers which include enamel , dentine , </a:t>
            </a:r>
            <a:r>
              <a:rPr lang="en-US" sz="2000" i="1" dirty="0" err="1" smtClean="0"/>
              <a:t>cementum</a:t>
            </a:r>
            <a:r>
              <a:rPr lang="en-US" sz="2000" i="1" dirty="0" smtClean="0"/>
              <a:t> , dental pulp.</a:t>
            </a:r>
            <a:endParaRPr lang="en-US" sz="2000" dirty="0" smtClean="0"/>
          </a:p>
          <a:p>
            <a:pPr algn="just" rtl="0"/>
            <a:r>
              <a:rPr lang="en-US" sz="2000" i="1" dirty="0" smtClean="0">
                <a:solidFill>
                  <a:schemeClr val="accent6">
                    <a:lumMod val="50000"/>
                  </a:schemeClr>
                </a:solidFill>
              </a:rPr>
              <a:t>Dentine :</a:t>
            </a:r>
            <a:endParaRPr lang="en-US" sz="2000" dirty="0" smtClean="0">
              <a:solidFill>
                <a:schemeClr val="accent6">
                  <a:lumMod val="50000"/>
                </a:schemeClr>
              </a:solidFill>
            </a:endParaRPr>
          </a:p>
          <a:p>
            <a:pPr algn="just" rtl="0"/>
            <a:r>
              <a:rPr lang="en-US" sz="2000" i="1" dirty="0" smtClean="0"/>
              <a:t>Its form the bulk of crown and root . Composed of calcified organic matrix similar to that of bone, the inorganic constitutes a large proportion of the matrix of dentine than that of bone, therefore teeth are harder than bone. From the pulp cavity minute parallel tubules, called dentine tubules radiate to the periphery of the dentine in longitudinal section of tooth.</a:t>
            </a:r>
            <a:endParaRPr lang="en-US" sz="2000" dirty="0" smtClean="0"/>
          </a:p>
          <a:p>
            <a:pPr algn="just" rtl="0"/>
            <a:r>
              <a:rPr lang="en-US" sz="2000" i="1" dirty="0" smtClean="0"/>
              <a:t>Periodontal : </a:t>
            </a:r>
            <a:r>
              <a:rPr lang="en-US" sz="2000" i="1" dirty="0" err="1" smtClean="0"/>
              <a:t>fibrogenic</a:t>
            </a:r>
            <a:r>
              <a:rPr lang="en-US" sz="2000" i="1" dirty="0" smtClean="0"/>
              <a:t> layer </a:t>
            </a:r>
            <a:endParaRPr lang="en-US" sz="2000" dirty="0" smtClean="0"/>
          </a:p>
          <a:p>
            <a:pPr algn="just" rtl="0"/>
            <a:r>
              <a:rPr lang="en-US" sz="2000" i="1" dirty="0" err="1" smtClean="0"/>
              <a:t>Odentoblast</a:t>
            </a:r>
            <a:r>
              <a:rPr lang="en-US" sz="2000" i="1" dirty="0" smtClean="0"/>
              <a:t> : columnar cell located beneath the dentin it has ability to produce the organic matrix of dentin</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0"/>
            <a:r>
              <a:rPr lang="en-US" sz="2000" i="1" dirty="0" smtClean="0">
                <a:solidFill>
                  <a:schemeClr val="accent6"/>
                </a:solidFill>
              </a:rPr>
              <a:t>Enamel :</a:t>
            </a:r>
            <a:endParaRPr lang="en-US" sz="2000" dirty="0" smtClean="0">
              <a:solidFill>
                <a:schemeClr val="accent6"/>
              </a:solidFill>
            </a:endParaRPr>
          </a:p>
          <a:p>
            <a:pPr algn="just" rtl="0"/>
            <a:r>
              <a:rPr lang="en-US" sz="2000" i="1" dirty="0" smtClean="0"/>
              <a:t>The crown of the tooth is covered by enamel .Its hardest substance in the body tissues. Translucent substance composed of parallel enamel rods, highly calcified material.</a:t>
            </a:r>
            <a:endParaRPr lang="en-US" sz="2000" dirty="0" smtClean="0"/>
          </a:p>
          <a:p>
            <a:pPr algn="just" rtl="0"/>
            <a:r>
              <a:rPr lang="en-US" sz="2000" i="1" dirty="0" err="1" smtClean="0">
                <a:solidFill>
                  <a:schemeClr val="accent6"/>
                </a:solidFill>
              </a:rPr>
              <a:t>Cementum</a:t>
            </a:r>
            <a:r>
              <a:rPr lang="en-US" sz="2000" i="1" dirty="0" smtClean="0">
                <a:solidFill>
                  <a:schemeClr val="accent6"/>
                </a:solidFill>
              </a:rPr>
              <a:t> :</a:t>
            </a:r>
            <a:endParaRPr lang="en-US" sz="2000" dirty="0" smtClean="0">
              <a:solidFill>
                <a:schemeClr val="accent6"/>
              </a:solidFill>
            </a:endParaRPr>
          </a:p>
          <a:p>
            <a:pPr algn="just" rtl="0"/>
            <a:r>
              <a:rPr lang="en-US" sz="2000" i="1" dirty="0" smtClean="0"/>
              <a:t>The root is invested by a thin layer of </a:t>
            </a:r>
            <a:r>
              <a:rPr lang="en-US" sz="2000" i="1" dirty="0" err="1" smtClean="0"/>
              <a:t>cementum</a:t>
            </a:r>
            <a:r>
              <a:rPr lang="en-US" sz="2000" i="1" dirty="0" smtClean="0"/>
              <a:t> which is generally thicker toward the apex of root .The </a:t>
            </a:r>
            <a:r>
              <a:rPr lang="en-US" sz="2000" i="1" dirty="0" err="1" smtClean="0"/>
              <a:t>cementum</a:t>
            </a:r>
            <a:r>
              <a:rPr lang="en-US" sz="2000" i="1" dirty="0" smtClean="0"/>
              <a:t> is an amorphous calcified tissue into which the fibers of periodontal membrane are anchored.</a:t>
            </a:r>
            <a:endParaRPr lang="en-US" sz="2000" dirty="0" smtClean="0"/>
          </a:p>
          <a:p>
            <a:pPr algn="just" rtl="0"/>
            <a:r>
              <a:rPr lang="en-US" sz="2000" i="1" dirty="0" smtClean="0">
                <a:solidFill>
                  <a:schemeClr val="accent6"/>
                </a:solidFill>
              </a:rPr>
              <a:t>Dental pulp : </a:t>
            </a:r>
            <a:endParaRPr lang="en-US" sz="2000" dirty="0" smtClean="0">
              <a:solidFill>
                <a:schemeClr val="accent6"/>
              </a:solidFill>
            </a:endParaRPr>
          </a:p>
          <a:p>
            <a:pPr algn="just" rtl="0"/>
            <a:r>
              <a:rPr lang="en-US" sz="2000" i="1" dirty="0" smtClean="0"/>
              <a:t>Composed of connective tissue cells and fibers , matrix , blood and  lymphatic vessels and nerves .  </a:t>
            </a: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Histological Structure of tooth</a:t>
            </a:r>
            <a:endParaRPr lang="en-US" dirty="0"/>
          </a:p>
        </p:txBody>
      </p:sp>
      <p:pic>
        <p:nvPicPr>
          <p:cNvPr id="4" name="Picture 1"/>
          <p:cNvPicPr>
            <a:picLocks noGrp="1"/>
          </p:cNvPicPr>
          <p:nvPr>
            <p:ph idx="1"/>
          </p:nvPr>
        </p:nvPicPr>
        <p:blipFill>
          <a:blip r:embed="rId2" cstate="print"/>
          <a:srcRect/>
          <a:stretch>
            <a:fillRect/>
          </a:stretch>
        </p:blipFill>
        <p:spPr bwMode="auto">
          <a:xfrm>
            <a:off x="2497855" y="1600200"/>
            <a:ext cx="4605489" cy="45307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smtClean="0"/>
              <a:t>Esophagus :</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sz="1600" i="1" dirty="0" smtClean="0"/>
              <a:t>Contain all the layers of typical tubular organ of digestive system(typical tunics) :</a:t>
            </a:r>
            <a:endParaRPr lang="en-US" sz="1600" dirty="0" smtClean="0"/>
          </a:p>
          <a:p>
            <a:pPr algn="just" rtl="0"/>
            <a:r>
              <a:rPr lang="en-US" sz="1600" i="1" dirty="0" smtClean="0"/>
              <a:t>The mucosa consist of stratified squamous epithelium, lamina propria and </a:t>
            </a:r>
            <a:r>
              <a:rPr lang="en-US" sz="1600" i="1" dirty="0" err="1" smtClean="0"/>
              <a:t>muscularis</a:t>
            </a:r>
            <a:r>
              <a:rPr lang="en-US" sz="1600" i="1" dirty="0" smtClean="0"/>
              <a:t> mucosa . The degree of </a:t>
            </a:r>
            <a:r>
              <a:rPr lang="en-US" sz="1600" i="1" dirty="0" err="1" smtClean="0"/>
              <a:t>keratinazation</a:t>
            </a:r>
            <a:r>
              <a:rPr lang="en-US" sz="1600" i="1" dirty="0" smtClean="0"/>
              <a:t> of stratified squamous epithelium varies with the species , its non keratinized in carnivores, slightly keratinized in pig ,  keratinized in horse , highly keratinized in ruminants.</a:t>
            </a:r>
            <a:endParaRPr lang="en-US" sz="1600" dirty="0" smtClean="0"/>
          </a:p>
          <a:p>
            <a:pPr algn="just" rtl="0"/>
            <a:r>
              <a:rPr lang="en-US" sz="1600" i="1" dirty="0" smtClean="0"/>
              <a:t>The epithelium is supported by lamina propria of </a:t>
            </a:r>
            <a:r>
              <a:rPr lang="en-US" sz="1600" i="1" dirty="0" err="1" smtClean="0"/>
              <a:t>collagenous</a:t>
            </a:r>
            <a:r>
              <a:rPr lang="en-US" sz="1600" i="1" dirty="0" smtClean="0"/>
              <a:t> and few elastic fibers which contain diffuse lymph tissue . The </a:t>
            </a:r>
            <a:r>
              <a:rPr lang="en-US" sz="1600" i="1" dirty="0" err="1" smtClean="0"/>
              <a:t>muscularis</a:t>
            </a:r>
            <a:r>
              <a:rPr lang="en-US" sz="1600" i="1" dirty="0" smtClean="0"/>
              <a:t> mucosa well developed composed of smooth muscle fibers .The sub mucosa consist of loose connective tissue  . Both the mucosa and sub mucosa may be present mucous or </a:t>
            </a:r>
            <a:r>
              <a:rPr lang="en-US" sz="1600" i="1" dirty="0" err="1" smtClean="0"/>
              <a:t>seromucous</a:t>
            </a:r>
            <a:r>
              <a:rPr lang="en-US" sz="1600" i="1" dirty="0" smtClean="0"/>
              <a:t> secreting glands .</a:t>
            </a:r>
            <a:endParaRPr lang="en-US" sz="1600" dirty="0" smtClean="0"/>
          </a:p>
          <a:p>
            <a:pPr algn="just" rtl="0"/>
            <a:r>
              <a:rPr lang="en-US" sz="1600" i="1" dirty="0" smtClean="0"/>
              <a:t>Tunica </a:t>
            </a:r>
            <a:r>
              <a:rPr lang="en-US" sz="1600" i="1" dirty="0" err="1" smtClean="0"/>
              <a:t>muscularis</a:t>
            </a:r>
            <a:r>
              <a:rPr lang="en-US" sz="1600" i="1" dirty="0" smtClean="0"/>
              <a:t> : consist of skeletal muscles in ruminants and dogs , while in the horse the first two third is skeletal but the last third is smooth but in the pig the first third is skeletal , the second third is mixed striated and smooth and the last third is smooth .</a:t>
            </a:r>
            <a:endParaRPr lang="en-US" sz="1600" dirty="0" smtClean="0"/>
          </a:p>
          <a:p>
            <a:pPr algn="just" rtl="0"/>
            <a:r>
              <a:rPr lang="en-US" sz="1600" i="1" dirty="0" smtClean="0"/>
              <a:t>Tunica Adventitia or </a:t>
            </a:r>
            <a:r>
              <a:rPr lang="en-US" sz="1600" i="1" dirty="0" err="1" smtClean="0"/>
              <a:t>serosa</a:t>
            </a:r>
            <a:r>
              <a:rPr lang="en-US" sz="1600" i="1" dirty="0" smtClean="0"/>
              <a:t> :</a:t>
            </a:r>
            <a:endParaRPr lang="en-US" sz="1600" dirty="0" smtClean="0"/>
          </a:p>
          <a:p>
            <a:pPr algn="just" rtl="0"/>
            <a:r>
              <a:rPr lang="en-US" sz="1600" i="1" dirty="0" smtClean="0"/>
              <a:t>The cervical region is surrounded by tunica adventitia of loose connective tissue containing blood ,lymphatic vessels and nerves .The thoracic region is surrounded by </a:t>
            </a:r>
            <a:r>
              <a:rPr lang="en-US" sz="1600" i="1" dirty="0" err="1" smtClean="0"/>
              <a:t>mediastinal</a:t>
            </a:r>
            <a:r>
              <a:rPr lang="en-US" sz="1600" i="1" dirty="0" smtClean="0"/>
              <a:t>  pleura (serous membrane ) .The abdominal region covered by peritoneal </a:t>
            </a:r>
            <a:r>
              <a:rPr lang="en-US" sz="1600" i="1" dirty="0" err="1" smtClean="0"/>
              <a:t>serosa</a:t>
            </a:r>
            <a:r>
              <a:rPr lang="en-US" sz="1600" i="1" dirty="0" smtClean="0"/>
              <a:t> </a:t>
            </a:r>
            <a:endParaRPr lang="en-US" sz="1600" dirty="0"/>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1607</TotalTime>
  <Words>1069</Words>
  <Application>Microsoft Office PowerPoint</Application>
  <PresentationFormat>On-screen Show (4:3)</PresentationFormat>
  <Paragraphs>50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Layers</vt:lpstr>
      <vt:lpstr>Histology</vt:lpstr>
      <vt:lpstr>Teeth</vt:lpstr>
      <vt:lpstr>Teeth</vt:lpstr>
      <vt:lpstr>PowerPoint Presentation</vt:lpstr>
      <vt:lpstr>PowerPoint Presentation</vt:lpstr>
      <vt:lpstr>Histological Structure of tooth</vt:lpstr>
      <vt:lpstr>PowerPoint Presentation</vt:lpstr>
      <vt:lpstr>Histological Structure of tooth</vt:lpstr>
      <vt:lpstr>Esophagus : </vt:lpstr>
      <vt:lpstr>Stomach  : </vt:lpstr>
      <vt:lpstr>Non Glandular Region: </vt:lpstr>
      <vt:lpstr>Glandular Region : </vt:lpstr>
      <vt:lpstr>Cell types in the gastric gland</vt:lpstr>
      <vt:lpstr>Stomach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dc:creator>
  <cp:lastModifiedBy>DR.Ahmed Saker</cp:lastModifiedBy>
  <cp:revision>133</cp:revision>
  <dcterms:created xsi:type="dcterms:W3CDTF">2008-10-13T19:40:29Z</dcterms:created>
  <dcterms:modified xsi:type="dcterms:W3CDTF">2019-02-24T18:23:08Z</dcterms:modified>
</cp:coreProperties>
</file>